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3" r:id="rId2"/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AC6E9-4A53-4D91-9FF4-39901B86AEA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43DBD-2F42-4AB2-B07E-9931EB0E1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38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550" y="741363"/>
            <a:ext cx="6578600" cy="370205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385554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>
                <a:solidFill>
                  <a:schemeClr val="tx1">
                    <a:lumMod val="95000"/>
                    <a:lumOff val="5000"/>
                  </a:schemeClr>
                </a:solidFill>
                <a:latin typeface="Segoe Condensed" panose="020B0606040200020203" pitchFamily="34" charset="0"/>
              </a:rPr>
              <a:t>EPHF : protection de la santé, promotion de la santé, prévention, surveillance et intervention, et préparation aux situations d’urgence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60806-CF6B-41BB-8FBC-0D19670FD2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9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4AAA2-E01F-DCA2-0478-509EF617A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F930A-AC01-E8A1-25AB-1406A0CDE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5922-EA78-E61E-8224-FD6F0022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C779F-62D5-B69F-2048-9528B1478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1776A-78AD-EB46-C24D-5A30A35C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4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FBA3-ADA7-A2E5-88D9-D1CDD2AE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39B66-8D82-9D9D-7BC9-D879BEA5E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84BCA-41C7-E0EC-CFEF-23A41A62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ADE0F-8CF5-0B59-A408-083BC2E3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07FF1-8404-0949-D84B-AF7D4AD00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5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FC7448-F36E-796A-51EA-9ADAFFCF9A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DE7D0-99E0-3E21-C921-36DF0C335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F2632-5325-97F9-D2B4-8CC928DB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0C9DC-887F-AABC-4454-AC438E252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B7651-41E9-9B4C-0551-FE8AB700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2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0DE9C-25D5-FDA6-B85E-CB1AACE66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11AAB-7654-0B4F-4EAD-298A4B547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72646-B533-EFB9-6DAC-A2459DD75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14D2C-39A0-7014-CF77-5D7659B0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5BA41-30D8-358B-90C3-B73AB938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2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330B-BB8B-088F-AB89-5D451AA4E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16ADD-0F03-EFC5-1C18-477441B4D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8ACEC-C0E2-EDBD-7840-285E9A64A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858EA-9B0F-BE36-31D1-735DEE7A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8A9AE-D7A0-428A-3D5D-247808FF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6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F6DB2-80E8-5BD5-5168-5E2F2F0D8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525-DE4F-2DFE-A640-E434B299A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04FF6A-593D-38F6-0EA8-3ECA21261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3D667-E670-808F-E5E3-9493B8FB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BBDD46-9D2C-2B90-0785-0AEA17DF9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890C2-181D-0934-9BEE-C0EEA989D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A4C2-6833-F1E7-88B9-08AFADC1E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D88B7-87C5-19B9-307F-1A4CFA61A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402B3-DB01-EDD9-0A46-0B3E1C770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0F0EDF-3D87-3E8A-80A4-DA45BCEFF6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20F4E-EF8B-2E52-1909-438B9FB15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10814C-EC9B-7405-4C9E-4935E6BC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D9AA7A-290E-001C-92F9-C5E3C6D4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3A67-C1BC-0DF4-8567-3E2224D13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55C2-94AB-CF05-CFFB-EE58EFE8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CA9064-DF7C-701B-1A7D-20098D18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6552DA-00DE-9AE7-3693-E02231AB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3B3AF-6E73-7783-DDAB-76F9B3E6F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6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F7EC71-FAE3-8EA1-639F-378FF3AF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87CFF0-22D1-0329-C2EF-7C56164FD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43351-28AB-DABC-271C-E7EA9946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6B68C-3F4E-ED94-76FA-6F7CC3523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7C49-DC56-9726-9AEE-4F8C1E361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C140C-5DC9-FD4A-B864-F4E55E33D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2D2AA-C89B-B278-46A3-4B81107B6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2C4A3-1F4C-37B0-05B6-F8EE29FBE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39DA5-F0B5-10A2-2C2C-F59F687F4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6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2CD6B-FDEB-D2F1-CA37-C46249DAB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E228A-9089-399B-D4BC-22BC1DD33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7F26E-8161-1980-9043-E93A30B36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97E85-F749-885F-A54B-A3BB0559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3BCDA-455F-FB8B-CBBA-78DFD70BE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E3720-63E7-3341-613A-93538E344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6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A96BA-AAB8-5695-51F5-A140A0249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B1B77-F463-2338-DE81-9B941AAB9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FDD79-DA9C-D0CC-6CBA-BAB624D43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D728B-7BAE-4A9A-B949-525525E602A3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A6378-44BA-BE59-385C-9D2DDD685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3E083-44D8-8C64-E3B6-7B7E21D61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BDC9B-7F83-4A70-95FE-391FF945C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barkleys\AppData\Local\Microsoft\Windows\Temporary Internet Files\Content.IE5\EJK3CUVX\PHC-UHC-diagram.jpg">
            <a:extLst>
              <a:ext uri="{FF2B5EF4-FFF2-40B4-BE49-F238E27FC236}">
                <a16:creationId xmlns:a16="http://schemas.microsoft.com/office/drawing/2014/main" id="{0F2AF059-33B0-4788-A5F3-A124E8EE4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2852936"/>
            <a:ext cx="3965776" cy="275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1">
            <a:extLst>
              <a:ext uri="{FF2B5EF4-FFF2-40B4-BE49-F238E27FC236}">
                <a16:creationId xmlns:a16="http://schemas.microsoft.com/office/drawing/2014/main" id="{A85BB73E-A97B-459D-81D3-16B1C2DE42F0}"/>
              </a:ext>
            </a:extLst>
          </p:cNvPr>
          <p:cNvSpPr txBox="1"/>
          <p:nvPr/>
        </p:nvSpPr>
        <p:spPr>
          <a:xfrm>
            <a:off x="1647860" y="2579899"/>
            <a:ext cx="2359910" cy="13230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040" tIns="45520" rIns="91040" bIns="45520" rtlCol="0">
            <a:spAutoFit/>
          </a:bodyPr>
          <a:lstStyle/>
          <a:p>
            <a:r>
              <a:rPr lang="fr-FR" sz="1600" b="1">
                <a:solidFill>
                  <a:srgbClr val="0070C0"/>
                </a:solidFill>
                <a:latin typeface="Segoe Condensed" panose="020B0606040200020203" pitchFamily="34" charset="0"/>
              </a:rPr>
              <a:t>L’approche de SSP </a:t>
            </a:r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répond au </a:t>
            </a:r>
            <a:r>
              <a:rPr lang="fr-FR" sz="1600" b="1" u="sng">
                <a:solidFill>
                  <a:srgbClr val="C00000"/>
                </a:solidFill>
                <a:latin typeface="Segoe Condensed" panose="020B0606040200020203" pitchFamily="34" charset="0"/>
              </a:rPr>
              <a:t>COMMENT: </a:t>
            </a:r>
          </a:p>
          <a:p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Obtenir des services de santé efficaces et équitables, de manière rentable.</a:t>
            </a:r>
            <a:endParaRPr lang="en-US" sz="20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ZoneTexte 4">
            <a:extLst>
              <a:ext uri="{FF2B5EF4-FFF2-40B4-BE49-F238E27FC236}">
                <a16:creationId xmlns:a16="http://schemas.microsoft.com/office/drawing/2014/main" id="{F991EA78-3987-43F8-96E0-EC0EE9619238}"/>
              </a:ext>
            </a:extLst>
          </p:cNvPr>
          <p:cNvSpPr txBox="1"/>
          <p:nvPr/>
        </p:nvSpPr>
        <p:spPr>
          <a:xfrm>
            <a:off x="7032105" y="2624435"/>
            <a:ext cx="3196909" cy="132303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/>
            </a:solidFill>
          </a:ln>
        </p:spPr>
        <p:txBody>
          <a:bodyPr wrap="square" lIns="91040" tIns="45520" rIns="91040" bIns="45520" rtlCol="0">
            <a:spAutoFit/>
          </a:bodyPr>
          <a:lstStyle/>
          <a:p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La </a:t>
            </a:r>
            <a:r>
              <a:rPr lang="fr-FR" sz="1600" b="1">
                <a:solidFill>
                  <a:srgbClr val="0070C0"/>
                </a:solidFill>
                <a:latin typeface="Segoe Condensed" panose="020B0606040200020203" pitchFamily="34" charset="0"/>
              </a:rPr>
              <a:t>CSU</a:t>
            </a:r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 répond à </a:t>
            </a:r>
            <a:r>
              <a:rPr lang="fr-FR" sz="1600" b="1" u="sng">
                <a:solidFill>
                  <a:srgbClr val="C00000"/>
                </a:solidFill>
                <a:latin typeface="Segoe Condensed" panose="020B0606040200020203" pitchFamily="34" charset="0"/>
              </a:rPr>
              <a:t>QUOI</a:t>
            </a:r>
            <a:r>
              <a:rPr lang="fr-FR" sz="1600" b="1" u="sng">
                <a:solidFill>
                  <a:srgbClr val="0070C0"/>
                </a:solidFill>
                <a:latin typeface="Segoe Condensed" panose="020B0606040200020203" pitchFamily="34" charset="0"/>
              </a:rPr>
              <a:t>. C’est le but :</a:t>
            </a:r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  Populations à couvrir ?</a:t>
            </a:r>
          </a:p>
          <a:p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Services à couvrir ? </a:t>
            </a:r>
          </a:p>
          <a:p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Qualité des services/soins ?</a:t>
            </a:r>
          </a:p>
          <a:p>
            <a:r>
              <a:rPr lang="fr-FR" sz="1600">
                <a:solidFill>
                  <a:prstClr val="black"/>
                </a:solidFill>
                <a:latin typeface="Segoe Condensed" panose="020B0606040200020203" pitchFamily="34" charset="0"/>
              </a:rPr>
              <a:t>et quel niveau de protection financière ?</a:t>
            </a:r>
            <a:endParaRPr lang="en-US" sz="1600">
              <a:solidFill>
                <a:prstClr val="black"/>
              </a:solidFill>
              <a:latin typeface="Segoe Condensed" panose="020B0606040200020203" pitchFamily="34" charset="0"/>
            </a:endParaRPr>
          </a:p>
        </p:txBody>
      </p:sp>
      <p:sp>
        <p:nvSpPr>
          <p:cNvPr id="9" name="ZoneTexte 4">
            <a:extLst>
              <a:ext uri="{FF2B5EF4-FFF2-40B4-BE49-F238E27FC236}">
                <a16:creationId xmlns:a16="http://schemas.microsoft.com/office/drawing/2014/main" id="{C03F2A9E-21B8-46DC-A35C-047449035C43}"/>
              </a:ext>
            </a:extLst>
          </p:cNvPr>
          <p:cNvSpPr txBox="1"/>
          <p:nvPr/>
        </p:nvSpPr>
        <p:spPr>
          <a:xfrm>
            <a:off x="2460902" y="5481518"/>
            <a:ext cx="2804569" cy="1323035"/>
          </a:xfrm>
          <a:prstGeom prst="rect">
            <a:avLst/>
          </a:prstGeom>
          <a:noFill/>
        </p:spPr>
        <p:txBody>
          <a:bodyPr wrap="square" lIns="91040" tIns="45520" rIns="91040" bIns="45520" rtlCol="0">
            <a:spAutoFit/>
          </a:bodyPr>
          <a:lstStyle/>
          <a:p>
            <a:r>
              <a:rPr lang="fr-FR" sz="1600" dirty="0">
                <a:solidFill>
                  <a:prstClr val="black"/>
                </a:solidFill>
                <a:latin typeface="Segoe Condensed" panose="020B0606040200020203" pitchFamily="34" charset="0"/>
              </a:rPr>
              <a:t>La déclaration d’Astana </a:t>
            </a:r>
            <a:r>
              <a:rPr lang="fr-FR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Condensed" panose="020B0606040200020203" pitchFamily="34" charset="0"/>
              </a:rPr>
              <a:t>va au-delà de la santé et vise également le bien-être,</a:t>
            </a:r>
            <a:r>
              <a:rPr lang="fr-FR" sz="1600" dirty="0">
                <a:solidFill>
                  <a:prstClr val="black"/>
                </a:solidFill>
                <a:latin typeface="Segoe Condensed" panose="020B0606040200020203" pitchFamily="34" charset="0"/>
              </a:rPr>
              <a:t> d’où la nécessité de prendre en compte </a:t>
            </a:r>
            <a:r>
              <a:rPr lang="fr-FR" sz="1600" dirty="0">
                <a:solidFill>
                  <a:srgbClr val="C00000"/>
                </a:solidFill>
                <a:latin typeface="Segoe Condensed" panose="020B0606040200020203" pitchFamily="34" charset="0"/>
              </a:rPr>
              <a:t>tous les déterminants de la santé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142BC4-3B5F-3073-9DBC-F43EFE026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7090"/>
            <a:ext cx="8928992" cy="849164"/>
          </a:xfrm>
        </p:spPr>
        <p:txBody>
          <a:bodyPr>
            <a:normAutofit fontScale="90000"/>
          </a:bodyPr>
          <a:lstStyle/>
          <a:p>
            <a:r>
              <a:rPr lang="fr-CH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 l’approche de soins de santé primaires soutient la CSU et les Objectifs de Développement Durable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3AB4FB-69E4-0B93-8BB4-3A56EAB93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0137" y="4193362"/>
            <a:ext cx="3232346" cy="269417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231CC9C-CB16-7712-9AB6-550BF8992AB7}"/>
              </a:ext>
            </a:extLst>
          </p:cNvPr>
          <p:cNvSpPr txBox="1">
            <a:spLocks/>
          </p:cNvSpPr>
          <p:nvPr/>
        </p:nvSpPr>
        <p:spPr>
          <a:xfrm>
            <a:off x="494119" y="1429237"/>
            <a:ext cx="11386943" cy="9948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H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Progresser vers la CSU…</a:t>
            </a:r>
            <a:br>
              <a:rPr lang="fr-CH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c’est veiller à ce que </a:t>
            </a:r>
            <a:r>
              <a:rPr lang="fr-FR" sz="1600" dirty="0"/>
              <a:t>l’ensemble de la population ait accès aux services de prévention, de soins, de soins palliatifs, de réadaptation et de promotion de la santé dont elle a besoin et à ce que ces services soient de qualité suffisante pour être efficaces, sans que leur coût n’entraîne des difficultés financières pour les usagers.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593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arkleys\AppData\Local\Microsoft\Windows\Temporary Internet Files\Content.IE5\RWIP3A93\PHC-circle.png">
            <a:extLst>
              <a:ext uri="{FF2B5EF4-FFF2-40B4-BE49-F238E27FC236}">
                <a16:creationId xmlns:a16="http://schemas.microsoft.com/office/drawing/2014/main" id="{95EF7586-C84C-4509-8101-038C3FB00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3" y="2420888"/>
            <a:ext cx="2899377" cy="281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2250228-1490-4619-9602-AEB9E0341200}"/>
              </a:ext>
            </a:extLst>
          </p:cNvPr>
          <p:cNvSpPr txBox="1"/>
          <p:nvPr/>
        </p:nvSpPr>
        <p:spPr>
          <a:xfrm>
            <a:off x="5951985" y="5462006"/>
            <a:ext cx="4932041" cy="1383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lnSpc>
                <a:spcPct val="115000"/>
              </a:lnSpc>
            </a:pPr>
            <a:r>
              <a:rPr lang="fr-FR" sz="2000">
                <a:latin typeface="Segoe Condensed" panose="020B0606040200020203" pitchFamily="34" charset="0"/>
              </a:rPr>
              <a:t>Services de santé intégrés privilégiant les soins primaires et les fonctions essentielles de santé publique </a:t>
            </a:r>
            <a:r>
              <a:rPr lang="fr-FR" sz="1400">
                <a:latin typeface="Segoe Condensed" panose="020B0606040200020203" pitchFamily="34" charset="0"/>
              </a:rPr>
              <a:t>(</a:t>
            </a: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  <a:latin typeface="Segoe Condensed" panose="020B0606040200020203" pitchFamily="34" charset="0"/>
              </a:rPr>
              <a:t>protection de la santé, promotion de la santé, prévention, surveillance et intervention, et préparation aux situations d’urgence)</a:t>
            </a:r>
            <a:endParaRPr lang="fr-FR" sz="1400">
              <a:solidFill>
                <a:schemeClr val="dk1"/>
              </a:solidFill>
              <a:latin typeface="Segoe Condensed" panose="020B0606040200020203" pitchFamily="34" charset="0"/>
              <a:ea typeface="Calibri"/>
              <a:cs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C8154E-DBD0-458A-AA0D-FF9486669304}"/>
              </a:ext>
            </a:extLst>
          </p:cNvPr>
          <p:cNvSpPr txBox="1"/>
          <p:nvPr/>
        </p:nvSpPr>
        <p:spPr>
          <a:xfrm>
            <a:off x="7667797" y="3343338"/>
            <a:ext cx="2899377" cy="773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lnSpc>
                <a:spcPct val="115000"/>
              </a:lnSpc>
            </a:pPr>
            <a:r>
              <a:rPr lang="fr-FR" sz="2000">
                <a:solidFill>
                  <a:schemeClr val="dk1"/>
                </a:solidFill>
                <a:latin typeface="Segoe Condensed" panose="020B0606040200020203" pitchFamily="34" charset="0"/>
              </a:rPr>
              <a:t>Autonomisation des individus et des communautés</a:t>
            </a:r>
            <a:endParaRPr lang="fr-FR" sz="2000">
              <a:solidFill>
                <a:schemeClr val="dk1"/>
              </a:solidFill>
              <a:latin typeface="Segoe Condensed" panose="020B0606040200020203" pitchFamily="34" charset="0"/>
              <a:ea typeface="Calibri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DA6628-B0F6-40C1-84BE-61489C0EC661}"/>
              </a:ext>
            </a:extLst>
          </p:cNvPr>
          <p:cNvSpPr txBox="1"/>
          <p:nvPr/>
        </p:nvSpPr>
        <p:spPr>
          <a:xfrm>
            <a:off x="1936524" y="3073845"/>
            <a:ext cx="26026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>
                <a:latin typeface="Segoe Condensed" panose="020B0606040200020203" pitchFamily="34" charset="0"/>
              </a:rPr>
              <a:t>Politique et action multisectorielles</a:t>
            </a:r>
            <a:endParaRPr lang="en-US" sz="2000">
              <a:latin typeface="Segoe Condensed" panose="020B0606040200020203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A0047-0839-4028-A547-E151B45FADC0}"/>
              </a:ext>
            </a:extLst>
          </p:cNvPr>
          <p:cNvCxnSpPr>
            <a:cxnSpLocks/>
          </p:cNvCxnSpPr>
          <p:nvPr/>
        </p:nvCxnSpPr>
        <p:spPr>
          <a:xfrm>
            <a:off x="2143432" y="3906003"/>
            <a:ext cx="2395754" cy="0"/>
          </a:xfrm>
          <a:prstGeom prst="line">
            <a:avLst/>
          </a:prstGeom>
          <a:ln w="476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93886363-FD53-45D2-822A-F3DAA439FA13}"/>
              </a:ext>
            </a:extLst>
          </p:cNvPr>
          <p:cNvSpPr/>
          <p:nvPr/>
        </p:nvSpPr>
        <p:spPr>
          <a:xfrm>
            <a:off x="2014260" y="3738431"/>
            <a:ext cx="258344" cy="26097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C26E2DD-5B1F-4CA6-95EF-9B4AFF1C3FD7}"/>
              </a:ext>
            </a:extLst>
          </p:cNvPr>
          <p:cNvSpPr/>
          <p:nvPr/>
        </p:nvSpPr>
        <p:spPr>
          <a:xfrm>
            <a:off x="5576908" y="5940410"/>
            <a:ext cx="258344" cy="26097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7F47069-52BA-4CC4-8441-268533238C7D}"/>
              </a:ext>
            </a:extLst>
          </p:cNvPr>
          <p:cNvSpPr/>
          <p:nvPr/>
        </p:nvSpPr>
        <p:spPr>
          <a:xfrm>
            <a:off x="9730736" y="3029846"/>
            <a:ext cx="258344" cy="26097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15969DF-489F-44D8-B7FF-2AEDBE40CC7D}"/>
              </a:ext>
            </a:extLst>
          </p:cNvPr>
          <p:cNvCxnSpPr>
            <a:cxnSpLocks/>
          </p:cNvCxnSpPr>
          <p:nvPr/>
        </p:nvCxnSpPr>
        <p:spPr>
          <a:xfrm>
            <a:off x="6639054" y="3160334"/>
            <a:ext cx="3077248" cy="0"/>
          </a:xfrm>
          <a:prstGeom prst="line">
            <a:avLst/>
          </a:prstGeom>
          <a:ln w="476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4E1C4F8-BC24-49AB-81BE-AF11D7F78EC0}"/>
              </a:ext>
            </a:extLst>
          </p:cNvPr>
          <p:cNvCxnSpPr>
            <a:cxnSpLocks/>
          </p:cNvCxnSpPr>
          <p:nvPr/>
        </p:nvCxnSpPr>
        <p:spPr>
          <a:xfrm>
            <a:off x="5693242" y="4996514"/>
            <a:ext cx="0" cy="987330"/>
          </a:xfrm>
          <a:prstGeom prst="line">
            <a:avLst/>
          </a:prstGeom>
          <a:ln w="476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F3A6F78-FEF7-1F93-4A63-6E604F07867C}"/>
              </a:ext>
            </a:extLst>
          </p:cNvPr>
          <p:cNvSpPr txBox="1"/>
          <p:nvPr/>
        </p:nvSpPr>
        <p:spPr>
          <a:xfrm>
            <a:off x="1479000" y="159298"/>
            <a:ext cx="9405025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endParaRPr lang="fr-FR" altLang="en-US" sz="27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+mj-ea"/>
              <a:cs typeface="+mj-cs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fr-FR" altLang="en-US" sz="27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j-ea"/>
                <a:cs typeface="+mj-cs"/>
              </a:rPr>
              <a:t>Les Soins de santé primaires, une approche de la santé </a:t>
            </a:r>
            <a:r>
              <a:rPr lang="fr-FR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Segoe Condensed" panose="020B0606040200020203" pitchFamily="34" charset="0"/>
                <a:cs typeface="Calibri" panose="020F0502020204030204" pitchFamily="34" charset="0"/>
              </a:rPr>
              <a:t>mobilisant l’ensemble de la société et dont l’objectif est de développer au maximum le niveau et la répartition de la santé et du bien-être grâce à trois composantes :</a:t>
            </a:r>
            <a:endParaRPr lang="fr-FR" altLang="en-US" dirty="0">
              <a:solidFill>
                <a:schemeClr val="tx1">
                  <a:lumMod val="95000"/>
                  <a:lumOff val="5000"/>
                </a:schemeClr>
              </a:solidFill>
              <a:latin typeface="Segoe Condensed" panose="020B0606040200020203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737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273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Segoe Condensed</vt:lpstr>
      <vt:lpstr>Office Theme</vt:lpstr>
      <vt:lpstr>Comment l’approche de soins de santé primaires soutient la CSU et les Objectifs de Développement Durable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l’approche de soins de santé primaires soutient la CSU et les Objectifs de Développement Durable</dc:title>
  <dc:creator>GENAY-DILIAUTAS, Sophie</dc:creator>
  <cp:lastModifiedBy>GENAY-DILIAUTAS, Sophie</cp:lastModifiedBy>
  <cp:revision>1</cp:revision>
  <dcterms:created xsi:type="dcterms:W3CDTF">2024-06-10T10:31:18Z</dcterms:created>
  <dcterms:modified xsi:type="dcterms:W3CDTF">2024-06-10T10:38:54Z</dcterms:modified>
</cp:coreProperties>
</file>